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2"/>
  </p:notesMasterIdLst>
  <p:sldIdLst>
    <p:sldId id="256" r:id="rId7"/>
    <p:sldId id="258" r:id="rId8"/>
    <p:sldId id="257" r:id="rId9"/>
    <p:sldId id="259" r:id="rId10"/>
    <p:sldId id="270" r:id="rId11"/>
    <p:sldId id="293" r:id="rId12"/>
    <p:sldId id="285" r:id="rId13"/>
    <p:sldId id="288" r:id="rId14"/>
    <p:sldId id="289" r:id="rId15"/>
    <p:sldId id="295" r:id="rId16"/>
    <p:sldId id="287" r:id="rId17"/>
    <p:sldId id="281" r:id="rId18"/>
    <p:sldId id="282" r:id="rId19"/>
    <p:sldId id="294" r:id="rId20"/>
    <p:sldId id="298" r:id="rId21"/>
    <p:sldId id="296" r:id="rId22"/>
    <p:sldId id="299" r:id="rId23"/>
    <p:sldId id="300" r:id="rId24"/>
    <p:sldId id="302" r:id="rId25"/>
    <p:sldId id="265" r:id="rId26"/>
    <p:sldId id="266" r:id="rId27"/>
    <p:sldId id="267" r:id="rId28"/>
    <p:sldId id="262" r:id="rId29"/>
    <p:sldId id="268" r:id="rId30"/>
    <p:sldId id="301"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D134E-7643-4A54-BAC2-44D6453A71F2}" type="datetimeFigureOut">
              <a:rPr lang="nl-NL" smtClean="0"/>
              <a:t>17-2-2020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54AE1-74F2-4B78-9F87-B06517278D49}" type="slidenum">
              <a:rPr lang="nl-NL" smtClean="0"/>
              <a:t>‹nr.›</a:t>
            </a:fld>
            <a:endParaRPr lang="nl-NL"/>
          </a:p>
        </p:txBody>
      </p:sp>
    </p:spTree>
    <p:extLst>
      <p:ext uri="{BB962C8B-B14F-4D97-AF65-F5344CB8AC3E}">
        <p14:creationId xmlns:p14="http://schemas.microsoft.com/office/powerpoint/2010/main" val="13203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83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Fijn als je pers kunt betrekken.</a:t>
            </a:r>
            <a:r>
              <a:rPr lang="nl-NL" baseline="0" dirty="0"/>
              <a:t> Verwacht je problemen of ga je vertrouwelijke info delen dan liever niet. </a:t>
            </a:r>
          </a:p>
          <a:p>
            <a:r>
              <a:rPr lang="nl-NL" baseline="0" dirty="0"/>
              <a:t>Uitnodigen verschillende pers of </a:t>
            </a:r>
            <a:r>
              <a:rPr lang="nl-NL" baseline="0" dirty="0" err="1"/>
              <a:t>bloggers</a:t>
            </a:r>
            <a:r>
              <a:rPr lang="nl-NL" baseline="0" dirty="0"/>
              <a:t>, breder speelveld. Selectieve aanpak bepaalde journalisten een primeur geven. Journalisten werken met strakke deadlines dus maak het ze makkelijk. Persbericht schrijven</a:t>
            </a:r>
          </a:p>
          <a:p>
            <a:r>
              <a:rPr lang="nl-NL" baseline="0" dirty="0" err="1"/>
              <a:t>Advertorial</a:t>
            </a:r>
            <a:r>
              <a:rPr lang="nl-NL" baseline="0" dirty="0"/>
              <a:t>: betaalde reclameboodschap vermomd als gewoon artikel, volledige controle over boodschap</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8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Mond tot mond</a:t>
            </a:r>
            <a:r>
              <a:rPr lang="nl-NL" baseline="0" dirty="0"/>
              <a:t> reclame</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71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06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Twitter: max 140 tekens, korte boodschap. Community voeden: community</a:t>
            </a:r>
            <a:r>
              <a:rPr lang="nl-NL" baseline="0" dirty="0"/>
              <a:t> manager</a:t>
            </a:r>
          </a:p>
          <a:p>
            <a:r>
              <a:rPr lang="nl-NL" baseline="0" dirty="0"/>
              <a:t>Hashtag: 	kort, afkortingen</a:t>
            </a:r>
          </a:p>
          <a:p>
            <a:r>
              <a:rPr lang="nl-NL" baseline="0" dirty="0"/>
              <a:t>	Herkenbaar, je netwerk ontdekt je evenement</a:t>
            </a:r>
          </a:p>
          <a:p>
            <a:r>
              <a:rPr lang="nl-NL" baseline="0" dirty="0"/>
              <a:t>	Logisch. Misschien gebruiken mensen al een hashtag voor je evenement. Community manager bepaald. </a:t>
            </a:r>
          </a:p>
          <a:p>
            <a:r>
              <a:rPr lang="nl-NL" baseline="0" dirty="0"/>
              <a:t>	Uniek, gebruikt iemand je hashtag al?</a:t>
            </a:r>
          </a:p>
          <a:p>
            <a:r>
              <a:rPr lang="nl-NL" baseline="0" dirty="0"/>
              <a:t>	Duurzaam, uniek maken door jaartal </a:t>
            </a:r>
            <a:r>
              <a:rPr lang="nl-NL" baseline="0" dirty="0" err="1"/>
              <a:t>bijv</a:t>
            </a:r>
            <a:r>
              <a:rPr lang="nl-NL" baseline="0" dirty="0"/>
              <a:t> maar bevordert de duurzaamheid niet. Doelgroep communiceert hele jaar hopelijk</a:t>
            </a:r>
          </a:p>
          <a:p>
            <a:r>
              <a:rPr lang="nl-NL" baseline="0" dirty="0"/>
              <a:t>Spontane, authentiek, echte berichten. </a:t>
            </a:r>
          </a:p>
          <a:p>
            <a:r>
              <a:rPr lang="nl-NL" baseline="0" dirty="0"/>
              <a:t>Live twitteren, </a:t>
            </a:r>
            <a:r>
              <a:rPr lang="nl-NL" baseline="0" dirty="0" err="1"/>
              <a:t>twitterwall</a:t>
            </a:r>
            <a:r>
              <a:rPr lang="nl-NL" baseline="0" dirty="0"/>
              <a:t>. Nadeel open en bloot ieders mening. Geen censuur. Beantwoord ze correct en speel er op in.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80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Linkedin</a:t>
            </a:r>
            <a:r>
              <a:rPr lang="nl-NL" dirty="0"/>
              <a:t>: zakelijk.</a:t>
            </a:r>
            <a:r>
              <a:rPr lang="nl-NL" baseline="0" dirty="0"/>
              <a:t> Ook advertenties b2b geschikt. </a:t>
            </a:r>
          </a:p>
          <a:p>
            <a:r>
              <a:rPr lang="nl-NL" baseline="0" dirty="0"/>
              <a:t>Facebook: plannen, zorg voor overzicht in bijv. </a:t>
            </a:r>
            <a:r>
              <a:rPr lang="nl-NL" baseline="0" dirty="0" err="1"/>
              <a:t>excel</a:t>
            </a:r>
            <a:r>
              <a:rPr lang="nl-NL" baseline="0" dirty="0"/>
              <a:t>. Statistieken kun je bekijken. Datum van een evenement op facebook aanpassen voor het einde van het evenement, automatisch op gaan voor volgend evenement.</a:t>
            </a:r>
          </a:p>
          <a:p>
            <a:r>
              <a:rPr lang="nl-NL" baseline="0" dirty="0"/>
              <a:t>Pinterest, snapchat, </a:t>
            </a:r>
            <a:r>
              <a:rPr lang="nl-NL" baseline="0" dirty="0" err="1"/>
              <a:t>instagram</a:t>
            </a:r>
            <a:r>
              <a:rPr lang="nl-NL" baseline="0" dirty="0"/>
              <a:t>: heel visueel</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53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Youtube</a:t>
            </a:r>
            <a:r>
              <a:rPr lang="nl-NL" dirty="0"/>
              <a:t>: steeds meer advertenties.</a:t>
            </a:r>
            <a:r>
              <a:rPr lang="nl-NL" baseline="0" dirty="0"/>
              <a:t> Product instructies. Vlogs. Betaald worden om te testen</a:t>
            </a:r>
          </a:p>
          <a:p>
            <a:endParaRPr lang="nl-NL" baseline="0" dirty="0"/>
          </a:p>
          <a:p>
            <a:r>
              <a:rPr lang="nl-NL" baseline="0" dirty="0"/>
              <a:t>Livestreaming: ook als je er niet bij bent, het evenement beleven. Virtueel meebeleven. Doelgroep verspreid, organisatorisch onmogelijk ze bij elkaar te krijgen. Zelf interactie is mogelijk, vragen laten stellen. Organisatoren van internationaal congres paniek,  vliegtuig neerstortte met de Poolse president + vulkaan uitbarsting </a:t>
            </a:r>
            <a:r>
              <a:rPr lang="nl-NL" baseline="0" dirty="0" err="1"/>
              <a:t>Ijsland</a:t>
            </a:r>
            <a:r>
              <a:rPr lang="nl-NL" baseline="0" dirty="0"/>
              <a:t>, hele evenement virtueel gemaakt. </a:t>
            </a:r>
          </a:p>
          <a:p>
            <a:endParaRPr lang="nl-NL" baseline="0" dirty="0"/>
          </a:p>
          <a:p>
            <a:r>
              <a:rPr lang="nl-NL" baseline="0" dirty="0"/>
              <a:t>Google: Analytics: hou vaak je website bezocht, hoe lang, waar vandaan, hoe lang. 3 min. Is al heel lang. </a:t>
            </a:r>
            <a:r>
              <a:rPr lang="nl-NL" baseline="0" dirty="0" err="1"/>
              <a:t>Bounce</a:t>
            </a:r>
            <a:r>
              <a:rPr lang="nl-NL" baseline="0" dirty="0"/>
              <a:t>: direct verlaten</a:t>
            </a:r>
          </a:p>
          <a:p>
            <a:r>
              <a:rPr lang="nl-NL" baseline="0" dirty="0"/>
              <a:t>Search engine advertising. Google </a:t>
            </a:r>
            <a:r>
              <a:rPr lang="nl-NL" baseline="0" dirty="0" err="1"/>
              <a:t>adwords</a:t>
            </a:r>
            <a:endParaRPr lang="nl-NL" baseline="0" dirty="0"/>
          </a:p>
          <a:p>
            <a:r>
              <a:rPr lang="nl-NL" baseline="0" dirty="0"/>
              <a:t>Search engine </a:t>
            </a:r>
            <a:r>
              <a:rPr lang="nl-NL" baseline="0" dirty="0" err="1"/>
              <a:t>optimalization</a:t>
            </a:r>
            <a:r>
              <a:rPr lang="nl-NL" baseline="0" dirty="0"/>
              <a:t>: goed vindbaar maken voor google</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55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err="1"/>
              <a:t>Inhakers</a:t>
            </a:r>
            <a:endParaRPr lang="nl-NL" baseline="0" dirty="0"/>
          </a:p>
          <a:p>
            <a:pPr marL="457200" lvl="1" indent="0">
              <a:buFontTx/>
              <a:buNone/>
            </a:pP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7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57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Facebook nog steeds illegaal om like en</a:t>
            </a:r>
            <a:r>
              <a:rPr lang="nl-NL" baseline="0" dirty="0"/>
              <a:t> winacties te doen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08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8DC33-C929-4817-93F3-F870812B410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D60144E-D6EA-41F5-8ACB-B281755B7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524D858-F1D4-4CCB-88D5-AAB31FF13C4D}"/>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5" name="Tijdelijke aanduiding voor voettekst 4">
            <a:extLst>
              <a:ext uri="{FF2B5EF4-FFF2-40B4-BE49-F238E27FC236}">
                <a16:creationId xmlns:a16="http://schemas.microsoft.com/office/drawing/2014/main" id="{A4AEBE4E-F6A3-459D-83BA-3CF01142D3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65E773-5BE9-433E-920F-A12171C401C1}"/>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63370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A7D58-8164-4578-98C3-0F9F03BED32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6551A0-5EAC-425A-8948-6295D4E1F3E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DA9153-7B7F-4599-A507-DFB673464FC8}"/>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5" name="Tijdelijke aanduiding voor voettekst 4">
            <a:extLst>
              <a:ext uri="{FF2B5EF4-FFF2-40B4-BE49-F238E27FC236}">
                <a16:creationId xmlns:a16="http://schemas.microsoft.com/office/drawing/2014/main" id="{6D384FD1-404B-4F73-8CD9-6D208DC017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D06685-5FD4-46D4-8A2C-EA2E843ED579}"/>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132229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67F3D9-822D-445B-B066-7CA6E393F87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805ED49-84AF-4F72-BA44-19654F7C1F8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197D73-ACE4-4FAD-B229-298FAAA9BC95}"/>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5" name="Tijdelijke aanduiding voor voettekst 4">
            <a:extLst>
              <a:ext uri="{FF2B5EF4-FFF2-40B4-BE49-F238E27FC236}">
                <a16:creationId xmlns:a16="http://schemas.microsoft.com/office/drawing/2014/main" id="{049FE9A9-6D80-4A26-8FA6-F2E370E8A8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E8C5D0-F065-43BB-A602-F03865F743C5}"/>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39443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6339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9949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25390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89979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06EF75-7CD9-4DB5-9884-3D07CA2BB15E}" type="datetimeFigureOut">
              <a:rPr lang="nl-NL" smtClean="0"/>
              <a:t>17-2-2020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07855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06EF75-7CD9-4DB5-9884-3D07CA2BB15E}" type="datetimeFigureOut">
              <a:rPr lang="nl-NL" smtClean="0"/>
              <a:t>17-2-2020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17152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06EF75-7CD9-4DB5-9884-3D07CA2BB15E}" type="datetimeFigureOut">
              <a:rPr lang="nl-NL" smtClean="0"/>
              <a:t>17-2-2020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803916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06101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62C38-68BD-4D98-B38C-2A22D956DB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B6FB4B-0788-476E-B230-FBA87BD8CA0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6C1655-2018-4DC0-909B-9C60A4858BF0}"/>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5" name="Tijdelijke aanduiding voor voettekst 4">
            <a:extLst>
              <a:ext uri="{FF2B5EF4-FFF2-40B4-BE49-F238E27FC236}">
                <a16:creationId xmlns:a16="http://schemas.microsoft.com/office/drawing/2014/main" id="{027A06FC-01A0-44B8-80F8-11CB67F49C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1C237B-0504-4ED6-BD92-4F5D88C2848C}"/>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3406010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14355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82033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31969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3610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1493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7605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13028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99900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9579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804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64FD-59BE-4484-BD7B-26D9992922B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FED6ED0-9DA5-48F1-9991-B85CFEE6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17A04C1-AD53-4005-9247-533024C37CDF}"/>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5" name="Tijdelijke aanduiding voor voettekst 4">
            <a:extLst>
              <a:ext uri="{FF2B5EF4-FFF2-40B4-BE49-F238E27FC236}">
                <a16:creationId xmlns:a16="http://schemas.microsoft.com/office/drawing/2014/main" id="{0F3E8D87-BE1E-4DF9-B731-F80C31FEE6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98AE43-3599-40AB-A7A7-8D7F26141351}"/>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462520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33378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868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390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5C6AD-7284-4200-A564-130A71FB73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326BFB-4518-4270-A088-007D172027D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A12BD3A-55B8-489C-BD52-A226617595D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3FECFA3-48C8-43FF-86EE-621B8E257A50}"/>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6" name="Tijdelijke aanduiding voor voettekst 5">
            <a:extLst>
              <a:ext uri="{FF2B5EF4-FFF2-40B4-BE49-F238E27FC236}">
                <a16:creationId xmlns:a16="http://schemas.microsoft.com/office/drawing/2014/main" id="{77444DE3-D958-4255-B5C9-5B2837E2BE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22621E-8993-4543-964B-EBFA89905562}"/>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59194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BCA68-0C2E-4F4B-BB00-449C49D11C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00D0B86-FBA9-4689-9966-926F012FD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3D7D0DC-DFB7-4C20-A371-757D59C17B2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2CA8A5E-26BA-49F5-9F21-B1B56A031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874280C-351B-4BC9-9C04-19D5821C250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613B83-85BC-4E99-8C64-9BCAEF05ECAE}"/>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8" name="Tijdelijke aanduiding voor voettekst 7">
            <a:extLst>
              <a:ext uri="{FF2B5EF4-FFF2-40B4-BE49-F238E27FC236}">
                <a16:creationId xmlns:a16="http://schemas.microsoft.com/office/drawing/2014/main" id="{44BAFB89-9B72-4FEC-AFF6-0B632205393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E5A935E-101C-4CEE-82D1-42405AD42541}"/>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417531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041CD-4E42-4912-828A-451A9C4C8BB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32B5CB-23E1-480B-BDAC-31ED500DD678}"/>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4" name="Tijdelijke aanduiding voor voettekst 3">
            <a:extLst>
              <a:ext uri="{FF2B5EF4-FFF2-40B4-BE49-F238E27FC236}">
                <a16:creationId xmlns:a16="http://schemas.microsoft.com/office/drawing/2014/main" id="{66951A20-08F1-42BE-B2A5-69024449ECB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06AD61F-0789-4019-B82F-93F97F519165}"/>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4797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7B84C0-12F8-46A4-BA71-B7E74A894429}"/>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3" name="Tijdelijke aanduiding voor voettekst 2">
            <a:extLst>
              <a:ext uri="{FF2B5EF4-FFF2-40B4-BE49-F238E27FC236}">
                <a16:creationId xmlns:a16="http://schemas.microsoft.com/office/drawing/2014/main" id="{BEA4125E-B39A-48F3-95B9-621B3134D7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9A5CF3D-FEA9-4E1A-8215-6EB327D3749E}"/>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67562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22FED-4E4C-45E9-A414-0CB0EBD93E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F07514F-2DE3-4F76-A6D5-CDCCF2A52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D8D7ED7-028E-4C5E-96AF-BB33ECA2C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FFDA80-2CD1-432E-A5F4-799EEFAE78CB}"/>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6" name="Tijdelijke aanduiding voor voettekst 5">
            <a:extLst>
              <a:ext uri="{FF2B5EF4-FFF2-40B4-BE49-F238E27FC236}">
                <a16:creationId xmlns:a16="http://schemas.microsoft.com/office/drawing/2014/main" id="{498F20DA-C1AA-4933-AB83-C45D2FD9DB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D0E81B-863D-41A2-BC36-03C995870742}"/>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0839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771A8-A8FD-4470-9990-BDBEF7DDCD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A64AB6B-D554-433C-B9B2-DEC593CBA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47389D-13D2-4176-9EC7-0409BCD0E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E4605A-A358-4163-9211-9D809D9BBC2D}"/>
              </a:ext>
            </a:extLst>
          </p:cNvPr>
          <p:cNvSpPr>
            <a:spLocks noGrp="1"/>
          </p:cNvSpPr>
          <p:nvPr>
            <p:ph type="dt" sz="half" idx="10"/>
          </p:nvPr>
        </p:nvSpPr>
        <p:spPr/>
        <p:txBody>
          <a:bodyPr/>
          <a:lstStyle/>
          <a:p>
            <a:fld id="{F037E110-F3D5-4E78-9010-4D4BFEDE9150}" type="datetimeFigureOut">
              <a:rPr lang="nl-NL" smtClean="0"/>
              <a:t>17-2-2020</a:t>
            </a:fld>
            <a:endParaRPr lang="nl-NL"/>
          </a:p>
        </p:txBody>
      </p:sp>
      <p:sp>
        <p:nvSpPr>
          <p:cNvPr id="6" name="Tijdelijke aanduiding voor voettekst 5">
            <a:extLst>
              <a:ext uri="{FF2B5EF4-FFF2-40B4-BE49-F238E27FC236}">
                <a16:creationId xmlns:a16="http://schemas.microsoft.com/office/drawing/2014/main" id="{B9BA5AD1-0CF6-4B51-9F3C-A9CC828D38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229E1E-E0D9-43C3-92E0-E5E49FFC2454}"/>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159135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291599-5EA6-4323-B776-43264C2DD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1C9079E-4D5C-4A1E-9C9A-0E43D364B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84A35E-C508-42C7-A1C8-1604C28A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E110-F3D5-4E78-9010-4D4BFEDE9150}" type="datetimeFigureOut">
              <a:rPr lang="nl-NL" smtClean="0"/>
              <a:t>17-2-2020</a:t>
            </a:fld>
            <a:endParaRPr lang="nl-NL"/>
          </a:p>
        </p:txBody>
      </p:sp>
      <p:sp>
        <p:nvSpPr>
          <p:cNvPr id="5" name="Tijdelijke aanduiding voor voettekst 4">
            <a:extLst>
              <a:ext uri="{FF2B5EF4-FFF2-40B4-BE49-F238E27FC236}">
                <a16:creationId xmlns:a16="http://schemas.microsoft.com/office/drawing/2014/main" id="{3CECF8DD-35BA-429A-996E-CC06FBB6F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7042619-B338-4D30-A32B-D3DE9EA87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8E29-26D1-4BC2-BC85-22EB230F8ED4}" type="slidenum">
              <a:rPr lang="nl-NL" smtClean="0"/>
              <a:t>‹nr.›</a:t>
            </a:fld>
            <a:endParaRPr lang="nl-NL"/>
          </a:p>
        </p:txBody>
      </p:sp>
    </p:spTree>
    <p:extLst>
      <p:ext uri="{BB962C8B-B14F-4D97-AF65-F5344CB8AC3E}">
        <p14:creationId xmlns:p14="http://schemas.microsoft.com/office/powerpoint/2010/main" val="155465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EF75-7CD9-4DB5-9884-3D07CA2BB15E}" type="datetimeFigureOut">
              <a:rPr lang="nl-NL" smtClean="0"/>
              <a:t>17-2-2020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E298-85F8-4AC4-9E5A-D07AC80E7244}" type="slidenum">
              <a:rPr lang="nl-NL" smtClean="0"/>
              <a:t>‹nr.›</a:t>
            </a:fld>
            <a:endParaRPr lang="nl-NL"/>
          </a:p>
        </p:txBody>
      </p:sp>
    </p:spTree>
    <p:extLst>
      <p:ext uri="{BB962C8B-B14F-4D97-AF65-F5344CB8AC3E}">
        <p14:creationId xmlns:p14="http://schemas.microsoft.com/office/powerpoint/2010/main" val="54164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17-2-2020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58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marketingfacts.nl/berichten/de-6-beste-eventmarketing-voorbeelden-van-europa" TargetMode="External"/><Relationship Id="rId2" Type="http://schemas.openxmlformats.org/officeDocument/2006/relationships/hyperlink" Target="https://www.youtube.com/watch?v=pqHWAE8GDEk"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HolgerFriesz/the-customer-journey-in-the-event-industry-focus-on-delegates-and-exhibitors" TargetMode="External"/><Relationship Id="rId2" Type="http://schemas.openxmlformats.org/officeDocument/2006/relationships/hyperlink" Target="https://www.makerstreet.nl/dt_portfolios/rai-customer-journey-excellence/"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anagementboek.nl/code/inkijkexemplaar/9789001868796/zo-organiseer-je-een-event-roel-grit.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P3 Lessen Vrijetijd</a:t>
            </a:r>
          </a:p>
        </p:txBody>
      </p:sp>
      <p:sp>
        <p:nvSpPr>
          <p:cNvPr id="3" name="Ondertitel 2"/>
          <p:cNvSpPr>
            <a:spLocks noGrp="1"/>
          </p:cNvSpPr>
          <p:nvPr>
            <p:ph sz="half" idx="1"/>
          </p:nvPr>
        </p:nvSpPr>
        <p:spPr/>
        <p:txBody>
          <a:bodyPr/>
          <a:lstStyle/>
          <a:p>
            <a:pPr marL="0" indent="0">
              <a:buNone/>
            </a:pPr>
            <a:r>
              <a:rPr lang="nl-NL" strike="sngStrike" dirty="0"/>
              <a:t>Les 1 Intro LA en gebied verkennen</a:t>
            </a:r>
          </a:p>
          <a:p>
            <a:pPr marL="0" indent="0">
              <a:buNone/>
            </a:pPr>
            <a:endParaRPr lang="nl-NL" dirty="0"/>
          </a:p>
          <a:p>
            <a:pPr marL="0" indent="0">
              <a:buNone/>
            </a:pPr>
            <a:r>
              <a:rPr lang="nl-NL" strike="sngStrike" dirty="0"/>
              <a:t>Les 2 Inrichting en slecht weer plan</a:t>
            </a:r>
          </a:p>
          <a:p>
            <a:pPr marL="0" indent="0">
              <a:buNone/>
            </a:pPr>
            <a:endParaRPr lang="nl-NL" dirty="0"/>
          </a:p>
          <a:p>
            <a:pPr marL="0" indent="0">
              <a:buNone/>
            </a:pPr>
            <a:r>
              <a:rPr lang="nl-NL" b="1" dirty="0"/>
              <a:t>Les 3 </a:t>
            </a:r>
            <a:r>
              <a:rPr lang="nl-NL" b="1" dirty="0" err="1"/>
              <a:t>Social</a:t>
            </a:r>
            <a:r>
              <a:rPr lang="nl-NL" b="1" dirty="0"/>
              <a:t> media, pers, Customer </a:t>
            </a:r>
            <a:r>
              <a:rPr lang="nl-NL" b="1" dirty="0" err="1"/>
              <a:t>Journey</a:t>
            </a:r>
            <a:r>
              <a:rPr lang="nl-NL" b="1" dirty="0"/>
              <a:t>  &amp; Evenementorganisatie</a:t>
            </a:r>
          </a:p>
        </p:txBody>
      </p:sp>
      <p:sp>
        <p:nvSpPr>
          <p:cNvPr id="5" name="Tijdelijke aanduiding voor inhoud 4"/>
          <p:cNvSpPr>
            <a:spLocks noGrp="1"/>
          </p:cNvSpPr>
          <p:nvPr>
            <p:ph sz="half" idx="2"/>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400" y="1600201"/>
            <a:ext cx="5915660" cy="3946854"/>
          </a:xfrm>
          <a:prstGeom prst="rect">
            <a:avLst/>
          </a:prstGeom>
        </p:spPr>
      </p:pic>
    </p:spTree>
    <p:extLst>
      <p:ext uri="{BB962C8B-B14F-4D97-AF65-F5344CB8AC3E}">
        <p14:creationId xmlns:p14="http://schemas.microsoft.com/office/powerpoint/2010/main" val="14006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beste tijdstip social m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2793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7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 </a:t>
            </a:r>
            <a:r>
              <a:rPr lang="nl-NL" dirty="0" err="1"/>
              <a:t>social</a:t>
            </a:r>
            <a:r>
              <a:rPr lang="nl-NL" dirty="0"/>
              <a:t> media</a:t>
            </a:r>
          </a:p>
        </p:txBody>
      </p:sp>
      <p:sp>
        <p:nvSpPr>
          <p:cNvPr id="3" name="Tijdelijke aanduiding voor inhoud 2"/>
          <p:cNvSpPr>
            <a:spLocks noGrp="1"/>
          </p:cNvSpPr>
          <p:nvPr>
            <p:ph idx="1"/>
          </p:nvPr>
        </p:nvSpPr>
        <p:spPr/>
        <p:txBody>
          <a:bodyPr>
            <a:normAutofit/>
          </a:bodyPr>
          <a:lstStyle/>
          <a:p>
            <a:r>
              <a:rPr lang="nl-NL" dirty="0" err="1"/>
              <a:t>Youtube</a:t>
            </a:r>
            <a:endParaRPr lang="nl-NL" dirty="0"/>
          </a:p>
          <a:p>
            <a:pPr lvl="1"/>
            <a:endParaRPr lang="nl-NL" dirty="0"/>
          </a:p>
          <a:p>
            <a:r>
              <a:rPr lang="nl-NL" dirty="0"/>
              <a:t>Livestreaming </a:t>
            </a:r>
          </a:p>
          <a:p>
            <a:endParaRPr lang="nl-NL" dirty="0"/>
          </a:p>
          <a:p>
            <a:r>
              <a:rPr lang="nl-NL" dirty="0"/>
              <a:t>Google</a:t>
            </a:r>
          </a:p>
          <a:p>
            <a:pPr lvl="1"/>
            <a:r>
              <a:rPr lang="nl-NL" dirty="0"/>
              <a:t>Analytics</a:t>
            </a:r>
          </a:p>
          <a:p>
            <a:pPr lvl="1"/>
            <a:r>
              <a:rPr lang="nl-NL" dirty="0"/>
              <a:t>SEA</a:t>
            </a:r>
          </a:p>
          <a:p>
            <a:pPr lvl="1"/>
            <a:r>
              <a:rPr lang="nl-NL" dirty="0"/>
              <a:t>SEO</a:t>
            </a:r>
          </a:p>
          <a:p>
            <a:endParaRPr lang="nl-NL" dirty="0"/>
          </a:p>
        </p:txBody>
      </p:sp>
    </p:spTree>
    <p:extLst>
      <p:ext uri="{BB962C8B-B14F-4D97-AF65-F5344CB8AC3E}">
        <p14:creationId xmlns:p14="http://schemas.microsoft.com/office/powerpoint/2010/main" val="265977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hlinkClick r:id="rId2"/>
              </a:rPr>
              <a:t>https://www.youtube.com/watch?v=pqHWAE8GDEk</a:t>
            </a:r>
            <a:endParaRPr lang="nl-NL" dirty="0"/>
          </a:p>
          <a:p>
            <a:pPr marL="0" indent="0">
              <a:buNone/>
            </a:pPr>
            <a:r>
              <a:rPr lang="nl-NL" dirty="0">
                <a:hlinkClick r:id="rId3"/>
              </a:rPr>
              <a:t>http://www.marketingfacts.nl/berichten/de-6-beste-eventmarketing-voorbeelden-van-europa</a:t>
            </a:r>
            <a:r>
              <a:rPr lang="nl-NL" dirty="0"/>
              <a:t>  </a:t>
            </a:r>
          </a:p>
        </p:txBody>
      </p:sp>
    </p:spTree>
    <p:extLst>
      <p:ext uri="{BB962C8B-B14F-4D97-AF65-F5344CB8AC3E}">
        <p14:creationId xmlns:p14="http://schemas.microsoft.com/office/powerpoint/2010/main" val="243147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a:t>
            </a:r>
          </a:p>
        </p:txBody>
      </p:sp>
      <p:pic>
        <p:nvPicPr>
          <p:cNvPr id="4" name="Tijdelijke aanduiding voor inhoud 3"/>
          <p:cNvPicPr>
            <a:picLocks noGrp="1" noChangeAspect="1"/>
          </p:cNvPicPr>
          <p:nvPr>
            <p:ph idx="1"/>
          </p:nvPr>
        </p:nvPicPr>
        <p:blipFill>
          <a:blip r:embed="rId3"/>
          <a:stretch>
            <a:fillRect/>
          </a:stretch>
        </p:blipFill>
        <p:spPr>
          <a:xfrm>
            <a:off x="5033034" y="656692"/>
            <a:ext cx="6717979" cy="5709696"/>
          </a:xfrm>
          <a:prstGeom prst="rect">
            <a:avLst/>
          </a:prstGeom>
        </p:spPr>
      </p:pic>
    </p:spTree>
    <p:extLst>
      <p:ext uri="{BB962C8B-B14F-4D97-AF65-F5344CB8AC3E}">
        <p14:creationId xmlns:p14="http://schemas.microsoft.com/office/powerpoint/2010/main" val="31568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5637" y="172326"/>
            <a:ext cx="8860565" cy="648072"/>
          </a:xfrm>
        </p:spPr>
        <p:txBody>
          <a:bodyPr/>
          <a:lstStyle/>
          <a:p>
            <a:r>
              <a:rPr lang="nl-NL" dirty="0"/>
              <a:t>Voorbeelden</a:t>
            </a:r>
          </a:p>
        </p:txBody>
      </p:sp>
      <p:pic>
        <p:nvPicPr>
          <p:cNvPr id="3" name="Afbeelding 2"/>
          <p:cNvPicPr>
            <a:picLocks noChangeAspect="1"/>
          </p:cNvPicPr>
          <p:nvPr/>
        </p:nvPicPr>
        <p:blipFill>
          <a:blip r:embed="rId3"/>
          <a:stretch>
            <a:fillRect/>
          </a:stretch>
        </p:blipFill>
        <p:spPr>
          <a:xfrm>
            <a:off x="432981" y="1053984"/>
            <a:ext cx="5800725" cy="4695825"/>
          </a:xfrm>
          <a:prstGeom prst="rect">
            <a:avLst/>
          </a:prstGeom>
        </p:spPr>
      </p:pic>
      <p:pic>
        <p:nvPicPr>
          <p:cNvPr id="6" name="Afbeelding 5"/>
          <p:cNvPicPr>
            <a:picLocks noChangeAspect="1"/>
          </p:cNvPicPr>
          <p:nvPr/>
        </p:nvPicPr>
        <p:blipFill>
          <a:blip r:embed="rId4"/>
          <a:stretch>
            <a:fillRect/>
          </a:stretch>
        </p:blipFill>
        <p:spPr>
          <a:xfrm>
            <a:off x="6623696" y="1372633"/>
            <a:ext cx="5432506" cy="4058526"/>
          </a:xfrm>
          <a:prstGeom prst="rect">
            <a:avLst/>
          </a:prstGeom>
        </p:spPr>
      </p:pic>
    </p:spTree>
    <p:extLst>
      <p:ext uri="{BB962C8B-B14F-4D97-AF65-F5344CB8AC3E}">
        <p14:creationId xmlns:p14="http://schemas.microsoft.com/office/powerpoint/2010/main" val="57312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Do`s en </a:t>
            </a:r>
            <a:r>
              <a:rPr lang="nl-NL" dirty="0" err="1"/>
              <a:t>don`ts</a:t>
            </a:r>
            <a:endParaRPr lang="nl-NL" dirty="0"/>
          </a:p>
        </p:txBody>
      </p:sp>
      <p:sp>
        <p:nvSpPr>
          <p:cNvPr id="3" name="Tijdelijke aanduiding voor inhoud 2"/>
          <p:cNvSpPr>
            <a:spLocks noGrp="1"/>
          </p:cNvSpPr>
          <p:nvPr>
            <p:ph idx="1"/>
          </p:nvPr>
        </p:nvSpPr>
        <p:spPr/>
        <p:txBody>
          <a:bodyPr/>
          <a:lstStyle/>
          <a:p>
            <a:pPr marL="0" indent="0">
              <a:buNone/>
            </a:pPr>
            <a:r>
              <a:rPr lang="nl-NL" dirty="0"/>
              <a:t>+ Creatief</a:t>
            </a:r>
          </a:p>
          <a:p>
            <a:pPr marL="0" indent="0">
              <a:buNone/>
            </a:pPr>
            <a:r>
              <a:rPr lang="nl-NL" dirty="0"/>
              <a:t>+ Relevant</a:t>
            </a:r>
          </a:p>
          <a:p>
            <a:pPr marL="0" indent="0">
              <a:buNone/>
            </a:pPr>
            <a:r>
              <a:rPr lang="nl-NL" dirty="0"/>
              <a:t>+ Grappig</a:t>
            </a:r>
          </a:p>
          <a:p>
            <a:pPr marL="0" indent="0">
              <a:buNone/>
            </a:pPr>
            <a:r>
              <a:rPr lang="nl-NL" dirty="0"/>
              <a:t>+ Interactie met je publiek</a:t>
            </a:r>
          </a:p>
          <a:p>
            <a:endParaRPr lang="nl-NL" dirty="0"/>
          </a:p>
          <a:p>
            <a:pPr marL="0" indent="0">
              <a:buNone/>
            </a:pPr>
            <a:r>
              <a:rPr lang="nl-NL" dirty="0"/>
              <a:t>- Oproepen tot spam, delen</a:t>
            </a:r>
          </a:p>
          <a:p>
            <a:pPr marL="0" indent="0">
              <a:buNone/>
            </a:pPr>
            <a:r>
              <a:rPr lang="nl-NL" dirty="0"/>
              <a:t>- </a:t>
            </a:r>
            <a:r>
              <a:rPr lang="nl-NL" dirty="0" err="1"/>
              <a:t>Copycat</a:t>
            </a:r>
            <a:r>
              <a:rPr lang="nl-NL" dirty="0"/>
              <a:t> zijn</a:t>
            </a:r>
          </a:p>
          <a:p>
            <a:pPr marL="0" indent="0">
              <a:buNone/>
            </a:pPr>
            <a:r>
              <a:rPr lang="nl-NL" dirty="0"/>
              <a:t>- Onderschatten van je doelgroep</a:t>
            </a:r>
          </a:p>
          <a:p>
            <a:endParaRPr lang="nl-NL" dirty="0"/>
          </a:p>
          <a:p>
            <a:endParaRPr lang="nl-NL" dirty="0"/>
          </a:p>
          <a:p>
            <a:endParaRPr lang="nl-NL" dirty="0"/>
          </a:p>
        </p:txBody>
      </p:sp>
    </p:spTree>
    <p:extLst>
      <p:ext uri="{BB962C8B-B14F-4D97-AF65-F5344CB8AC3E}">
        <p14:creationId xmlns:p14="http://schemas.microsoft.com/office/powerpoint/2010/main" val="117613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 </a:t>
            </a:r>
          </a:p>
        </p:txBody>
      </p:sp>
      <p:sp>
        <p:nvSpPr>
          <p:cNvPr id="3" name="Tijdelijke aanduiding voor inhoud 2"/>
          <p:cNvSpPr>
            <a:spLocks noGrp="1"/>
          </p:cNvSpPr>
          <p:nvPr>
            <p:ph idx="1"/>
          </p:nvPr>
        </p:nvSpPr>
        <p:spPr/>
        <p:txBody>
          <a:bodyPr/>
          <a:lstStyle/>
          <a:p>
            <a:r>
              <a:rPr lang="nl-NL" dirty="0"/>
              <a:t>Persbericht</a:t>
            </a:r>
          </a:p>
          <a:p>
            <a:pPr lvl="1"/>
            <a:r>
              <a:rPr lang="nl-NL" dirty="0"/>
              <a:t>Actueel, afwijkend, vernieuwend, groots, impact, betrouwbaar, autoriteit</a:t>
            </a:r>
          </a:p>
          <a:p>
            <a:pPr lvl="1"/>
            <a:r>
              <a:rPr lang="nl-NL" dirty="0"/>
              <a:t>Rechtstreeks in de mail, niet in de bijlage</a:t>
            </a:r>
          </a:p>
          <a:p>
            <a:pPr lvl="1"/>
            <a:r>
              <a:rPr lang="nl-NL" dirty="0"/>
              <a:t>Niet in de </a:t>
            </a:r>
            <a:r>
              <a:rPr lang="nl-NL" dirty="0" err="1"/>
              <a:t>onderwerpregel</a:t>
            </a:r>
            <a:r>
              <a:rPr lang="nl-NL" dirty="0"/>
              <a:t> persbericht</a:t>
            </a:r>
          </a:p>
          <a:p>
            <a:pPr lvl="1"/>
            <a:r>
              <a:rPr lang="nl-NL" dirty="0"/>
              <a:t>CC BCC</a:t>
            </a:r>
          </a:p>
          <a:p>
            <a:r>
              <a:rPr lang="nl-NL" dirty="0" err="1"/>
              <a:t>Advertorial</a:t>
            </a:r>
            <a:endParaRPr lang="nl-NL" dirty="0"/>
          </a:p>
          <a:p>
            <a:r>
              <a:rPr lang="nl-NL" dirty="0"/>
              <a:t>Lokale kranten, tijdschriften, plaatselijke </a:t>
            </a:r>
            <a:r>
              <a:rPr lang="nl-NL" dirty="0" err="1"/>
              <a:t>suffertje</a:t>
            </a:r>
            <a:endParaRPr lang="nl-NL" dirty="0"/>
          </a:p>
          <a:p>
            <a:pPr marL="457200" lvl="1" indent="0">
              <a:buNone/>
            </a:pPr>
            <a:endParaRPr lang="nl-NL" dirty="0"/>
          </a:p>
        </p:txBody>
      </p:sp>
    </p:spTree>
    <p:extLst>
      <p:ext uri="{BB962C8B-B14F-4D97-AF65-F5344CB8AC3E}">
        <p14:creationId xmlns:p14="http://schemas.microsoft.com/office/powerpoint/2010/main" val="170624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Je uitleggen waarom je als vrijetijdsmanager verstand moet hebben van </a:t>
            </a:r>
            <a:r>
              <a:rPr lang="nl-NL" dirty="0" err="1"/>
              <a:t>social</a:t>
            </a:r>
            <a:r>
              <a:rPr lang="nl-NL" dirty="0"/>
              <a:t> media  en pers</a:t>
            </a:r>
          </a:p>
          <a:p>
            <a:r>
              <a:rPr lang="nl-NL" dirty="0"/>
              <a:t>Geschikte kanalen kiezen voor jullie evenement</a:t>
            </a:r>
          </a:p>
          <a:p>
            <a:r>
              <a:rPr lang="nl-NL" dirty="0"/>
              <a:t>Geschikte momenten bepalen voor jullie doelgroep</a:t>
            </a:r>
          </a:p>
          <a:p>
            <a:r>
              <a:rPr lang="nl-NL" dirty="0"/>
              <a:t>Goede voorbeelden van </a:t>
            </a:r>
            <a:r>
              <a:rPr lang="nl-NL" dirty="0" err="1"/>
              <a:t>social</a:t>
            </a:r>
            <a:r>
              <a:rPr lang="nl-NL" dirty="0"/>
              <a:t> media gebruik en inzet van pers aangeven</a:t>
            </a:r>
          </a:p>
        </p:txBody>
      </p:sp>
    </p:spTree>
    <p:extLst>
      <p:ext uri="{BB962C8B-B14F-4D97-AF65-F5344CB8AC3E}">
        <p14:creationId xmlns:p14="http://schemas.microsoft.com/office/powerpoint/2010/main" val="269702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Customer </a:t>
            </a:r>
            <a:r>
              <a:rPr lang="nl-NL" dirty="0" err="1"/>
              <a:t>Journey</a:t>
            </a:r>
            <a:endParaRPr lang="nl-NL" dirty="0"/>
          </a:p>
        </p:txBody>
      </p:sp>
      <p:sp>
        <p:nvSpPr>
          <p:cNvPr id="3" name="Tijdelijke aanduiding voor inhoud 2"/>
          <p:cNvSpPr>
            <a:spLocks noGrp="1"/>
          </p:cNvSpPr>
          <p:nvPr>
            <p:ph idx="1"/>
          </p:nvPr>
        </p:nvSpPr>
        <p:spPr>
          <a:xfrm>
            <a:off x="2065926" y="1377058"/>
            <a:ext cx="8846773" cy="4929411"/>
          </a:xfrm>
        </p:spPr>
        <p:txBody>
          <a:bodyPr>
            <a:normAutofit fontScale="70000" lnSpcReduction="20000"/>
          </a:bodyPr>
          <a:lstStyle/>
          <a:p>
            <a:pPr marL="0" indent="0">
              <a:buNone/>
            </a:pPr>
            <a:r>
              <a:rPr lang="nl-NL" b="1" dirty="0"/>
              <a:t>Customer </a:t>
            </a:r>
            <a:r>
              <a:rPr lang="nl-NL" b="1" dirty="0" err="1"/>
              <a:t>Journey</a:t>
            </a:r>
            <a:r>
              <a:rPr lang="nl-NL" b="1" dirty="0"/>
              <a:t>:</a:t>
            </a:r>
          </a:p>
          <a:p>
            <a:pPr marL="0" indent="0">
              <a:buNone/>
            </a:pPr>
            <a:endParaRPr lang="nl-NL" dirty="0"/>
          </a:p>
          <a:p>
            <a:pPr marL="0" indent="0">
              <a:buNone/>
            </a:pPr>
            <a:r>
              <a:rPr lang="nl-NL" dirty="0"/>
              <a:t>De ‘reis’ die de bezoeker maakt begint al lang voor dat hij het evenementen terrein betreedt. Dit is zeker het geval bij evenementen die al vaker gegeven zijn. Hier begint het met de ervaringen, bijvoorbeeld van eerdere bezoekers  (NB Persoonlijke Context)</a:t>
            </a:r>
          </a:p>
          <a:p>
            <a:pPr marL="0" indent="0">
              <a:buNone/>
            </a:pPr>
            <a:r>
              <a:rPr lang="nl-NL" dirty="0"/>
              <a:t> </a:t>
            </a:r>
          </a:p>
          <a:p>
            <a:pPr marL="0" indent="0">
              <a:buNone/>
            </a:pPr>
            <a:r>
              <a:rPr lang="nl-NL" dirty="0"/>
              <a:t>Voorbeeld 1</a:t>
            </a:r>
          </a:p>
          <a:p>
            <a:pPr marL="0" indent="0">
              <a:buNone/>
            </a:pPr>
            <a:r>
              <a:rPr lang="nl-NL" u="sng" dirty="0">
                <a:hlinkClick r:id="rId2"/>
              </a:rPr>
              <a:t>https://www.makerstreet.nl/dt_portfolios/rai-customer-journey-excellence/</a:t>
            </a:r>
            <a:endParaRPr lang="nl-NL" dirty="0"/>
          </a:p>
          <a:p>
            <a:pPr marL="0" indent="0">
              <a:buNone/>
            </a:pPr>
            <a:r>
              <a:rPr lang="nl-NL" dirty="0"/>
              <a:t> </a:t>
            </a:r>
          </a:p>
          <a:p>
            <a:pPr marL="0" indent="0">
              <a:buNone/>
            </a:pPr>
            <a:r>
              <a:rPr lang="nl-NL" dirty="0"/>
              <a:t> </a:t>
            </a:r>
          </a:p>
          <a:p>
            <a:pPr marL="0" indent="0">
              <a:buNone/>
            </a:pPr>
            <a:r>
              <a:rPr lang="nl-NL" dirty="0"/>
              <a:t> </a:t>
            </a:r>
          </a:p>
          <a:p>
            <a:pPr marL="0" indent="0">
              <a:buNone/>
            </a:pPr>
            <a:r>
              <a:rPr lang="nl-NL" dirty="0"/>
              <a:t>Voorbeeld 2 (</a:t>
            </a:r>
            <a:r>
              <a:rPr lang="nl-NL" dirty="0" err="1"/>
              <a:t>doorskippen</a:t>
            </a:r>
            <a:r>
              <a:rPr lang="nl-NL" dirty="0"/>
              <a:t> naar sheet 15)</a:t>
            </a:r>
          </a:p>
          <a:p>
            <a:pPr marL="0" indent="0">
              <a:buNone/>
            </a:pPr>
            <a:r>
              <a:rPr lang="nl-NL" u="sng" dirty="0">
                <a:hlinkClick r:id="rId3"/>
              </a:rPr>
              <a:t>https://www.slideshare.net/HolgerFriesz/the-customer-journey-in-the-event-industry-focus-on-delegates-and-exhibitors</a:t>
            </a:r>
            <a:endParaRPr lang="nl-NL" dirty="0"/>
          </a:p>
          <a:p>
            <a:pPr marL="0" indent="0">
              <a:buNone/>
            </a:pPr>
            <a:r>
              <a:rPr lang="nl-NL" dirty="0"/>
              <a:t> </a:t>
            </a:r>
          </a:p>
          <a:p>
            <a:pPr marL="0" indent="0">
              <a:buNone/>
            </a:pPr>
            <a:endParaRPr lang="nl-NL" dirty="0"/>
          </a:p>
        </p:txBody>
      </p:sp>
    </p:spTree>
    <p:extLst>
      <p:ext uri="{BB962C8B-B14F-4D97-AF65-F5344CB8AC3E}">
        <p14:creationId xmlns:p14="http://schemas.microsoft.com/office/powerpoint/2010/main" val="102769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Customer </a:t>
            </a:r>
            <a:r>
              <a:rPr lang="nl-NL" dirty="0" err="1"/>
              <a:t>Journey</a:t>
            </a:r>
            <a:endParaRPr lang="nl-NL" dirty="0"/>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Opdracht:</a:t>
            </a:r>
          </a:p>
          <a:p>
            <a:pPr marL="0" indent="0">
              <a:buNone/>
            </a:pPr>
            <a:endParaRPr lang="nl-NL" dirty="0"/>
          </a:p>
          <a:p>
            <a:pPr marL="0" indent="0">
              <a:buNone/>
            </a:pPr>
            <a:r>
              <a:rPr lang="nl-NL" dirty="0"/>
              <a:t>Maak de Customer </a:t>
            </a:r>
            <a:r>
              <a:rPr lang="nl-NL" dirty="0" err="1"/>
              <a:t>Journey</a:t>
            </a:r>
            <a:r>
              <a:rPr lang="nl-NL" dirty="0"/>
              <a:t> van jouw activiteit </a:t>
            </a:r>
          </a:p>
          <a:p>
            <a:pPr marL="0" indent="0">
              <a:buNone/>
            </a:pPr>
            <a:endParaRPr lang="nl-NL" dirty="0"/>
          </a:p>
        </p:txBody>
      </p:sp>
    </p:spTree>
    <p:extLst>
      <p:ext uri="{BB962C8B-B14F-4D97-AF65-F5344CB8AC3E}">
        <p14:creationId xmlns:p14="http://schemas.microsoft.com/office/powerpoint/2010/main" val="90960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sz="half" idx="1"/>
          </p:nvPr>
        </p:nvSpPr>
        <p:spPr/>
        <p:txBody>
          <a:bodyPr>
            <a:normAutofit/>
          </a:bodyPr>
          <a:lstStyle/>
          <a:p>
            <a:r>
              <a:rPr lang="nl-NL" strike="sngStrike" dirty="0">
                <a:effectLst>
                  <a:outerShdw blurRad="38100" dist="38100" dir="2700000" algn="tl">
                    <a:srgbClr val="000000">
                      <a:alpha val="43137"/>
                    </a:srgbClr>
                  </a:outerShdw>
                </a:effectLst>
              </a:rPr>
              <a:t>Week 1: Intro LA1 en wijk in</a:t>
            </a:r>
          </a:p>
          <a:p>
            <a:r>
              <a:rPr lang="nl-NL" strike="sngStrike" dirty="0"/>
              <a:t>Week 2: Calamiteiten (plan)</a:t>
            </a:r>
          </a:p>
          <a:p>
            <a:pPr fontAlgn="base"/>
            <a:r>
              <a:rPr lang="nl-NL" dirty="0"/>
              <a:t>Week 3: Customer </a:t>
            </a:r>
            <a:r>
              <a:rPr lang="nl-NL" dirty="0" err="1"/>
              <a:t>journey</a:t>
            </a:r>
            <a:r>
              <a:rPr lang="nl-NL" dirty="0"/>
              <a:t>  </a:t>
            </a:r>
          </a:p>
          <a:p>
            <a:pPr marL="0" indent="0" fontAlgn="base">
              <a:buNone/>
            </a:pPr>
            <a:r>
              <a:rPr lang="nl-NL" dirty="0" err="1"/>
              <a:t>Social</a:t>
            </a:r>
            <a:r>
              <a:rPr lang="nl-NL" dirty="0"/>
              <a:t> media  en pers + Evenementenorganisatie  </a:t>
            </a:r>
          </a:p>
          <a:p>
            <a:r>
              <a:rPr lang="nl-NL" dirty="0"/>
              <a:t>Week 4: Presentatie wijk</a:t>
            </a:r>
          </a:p>
          <a:p>
            <a:r>
              <a:rPr lang="nl-NL" dirty="0"/>
              <a:t>Week 5: Sociale context / community en </a:t>
            </a:r>
          </a:p>
          <a:p>
            <a:pPr marL="0" indent="0">
              <a:buNone/>
            </a:pPr>
            <a:r>
              <a:rPr lang="nl-NL" dirty="0"/>
              <a:t>Vergunningen en verzekeringen </a:t>
            </a:r>
          </a:p>
          <a:p>
            <a:endParaRPr lang="nl-NL" dirty="0"/>
          </a:p>
        </p:txBody>
      </p:sp>
      <p:sp>
        <p:nvSpPr>
          <p:cNvPr id="7" name="Tijdelijke aanduiding voor inhoud 6"/>
          <p:cNvSpPr>
            <a:spLocks noGrp="1"/>
          </p:cNvSpPr>
          <p:nvPr>
            <p:ph sz="half" idx="2"/>
          </p:nvPr>
        </p:nvSpPr>
        <p:spPr>
          <a:xfrm>
            <a:off x="6096000" y="1600201"/>
            <a:ext cx="5603412" cy="4023360"/>
          </a:xfrm>
        </p:spPr>
        <p:txBody>
          <a:bodyPr>
            <a:normAutofit/>
          </a:bodyPr>
          <a:lstStyle/>
          <a:p>
            <a:r>
              <a:rPr lang="nl-NL" dirty="0"/>
              <a:t>Week 6: Calamiteitenplan</a:t>
            </a:r>
          </a:p>
          <a:p>
            <a:r>
              <a:rPr lang="nl-NL" dirty="0"/>
              <a:t>Week 7: Excursie</a:t>
            </a:r>
          </a:p>
          <a:p>
            <a:r>
              <a:rPr lang="nl-NL" dirty="0"/>
              <a:t>Week 8: Herhalingsles</a:t>
            </a:r>
          </a:p>
          <a:p>
            <a:r>
              <a:rPr lang="nl-NL" dirty="0"/>
              <a:t>Week 9: Kennistoets en afronding periode</a:t>
            </a:r>
          </a:p>
          <a:p>
            <a:r>
              <a:rPr lang="nl-NL" dirty="0"/>
              <a:t>Week 10: Geen lessen/ excursie</a:t>
            </a:r>
          </a:p>
          <a:p>
            <a:endParaRPr lang="nl-NL" dirty="0"/>
          </a:p>
        </p:txBody>
      </p:sp>
    </p:spTree>
    <p:extLst>
      <p:ext uri="{BB962C8B-B14F-4D97-AF65-F5344CB8AC3E}">
        <p14:creationId xmlns:p14="http://schemas.microsoft.com/office/powerpoint/2010/main" val="366299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B05EF-EF0E-4194-A7A7-76C07701AE36}"/>
              </a:ext>
            </a:extLst>
          </p:cNvPr>
          <p:cNvSpPr>
            <a:spLocks noGrp="1"/>
          </p:cNvSpPr>
          <p:nvPr>
            <p:ph type="title"/>
          </p:nvPr>
        </p:nvSpPr>
        <p:spPr/>
        <p:txBody>
          <a:bodyPr/>
          <a:lstStyle/>
          <a:p>
            <a:r>
              <a:rPr lang="nl-NL" dirty="0"/>
              <a:t>Theorie: ‘Zo organiseer je een event’ van Roel Grit</a:t>
            </a:r>
          </a:p>
        </p:txBody>
      </p:sp>
      <p:sp>
        <p:nvSpPr>
          <p:cNvPr id="3" name="Tijdelijke aanduiding voor inhoud 2">
            <a:extLst>
              <a:ext uri="{FF2B5EF4-FFF2-40B4-BE49-F238E27FC236}">
                <a16:creationId xmlns:a16="http://schemas.microsoft.com/office/drawing/2014/main" id="{C78A0B5D-0E60-42D9-9A56-2A793DB53654}"/>
              </a:ext>
            </a:extLst>
          </p:cNvPr>
          <p:cNvSpPr>
            <a:spLocks noGrp="1"/>
          </p:cNvSpPr>
          <p:nvPr>
            <p:ph sz="half" idx="1"/>
          </p:nvPr>
        </p:nvSpPr>
        <p:spPr/>
        <p:txBody>
          <a:bodyPr>
            <a:normAutofit fontScale="32500" lnSpcReduction="20000"/>
          </a:bodyPr>
          <a:lstStyle/>
          <a:p>
            <a:pPr marL="0" indent="0">
              <a:buNone/>
            </a:pPr>
            <a:endParaRPr lang="nl-NL" dirty="0"/>
          </a:p>
          <a:p>
            <a:pPr marL="0" indent="0">
              <a:buNone/>
            </a:pPr>
            <a:r>
              <a:rPr lang="nl-NL" sz="4800" i="1" dirty="0"/>
              <a:t>‘Het organiseren van een evenement is een enorme uitdaging. Aan het organiseren kun je veel plezier beleven en het geeft ook voldoening als het event een succes is en iedereen tevreden is.’</a:t>
            </a:r>
          </a:p>
          <a:p>
            <a:endParaRPr lang="nl-NL" sz="4800" dirty="0"/>
          </a:p>
          <a:p>
            <a:r>
              <a:rPr lang="nl-NL" sz="4800" dirty="0"/>
              <a:t>Jaarlijks zeer veel uiteenlopende evenementen georganiseerd,</a:t>
            </a:r>
          </a:p>
          <a:p>
            <a:r>
              <a:rPr lang="nl-NL" sz="4800" dirty="0"/>
              <a:t>Verschillende redenen: commercieel doel, op de voorgrond willen plaatsen, organisatie levend willen houden of cultuur en kennis te verspreiden.</a:t>
            </a:r>
          </a:p>
          <a:p>
            <a:r>
              <a:rPr lang="nl-NL" sz="4800" dirty="0"/>
              <a:t>Soorten events: indelen in doel, winstoogmerk, interne of externe opdrachtgever, besloten of een publieksevenement en naar grootte. (</a:t>
            </a:r>
            <a:r>
              <a:rPr lang="nl-NL" sz="4800" dirty="0" err="1"/>
              <a:t>blz</a:t>
            </a:r>
            <a:r>
              <a:rPr lang="nl-NL" sz="4800" dirty="0"/>
              <a:t> 9)</a:t>
            </a:r>
          </a:p>
          <a:p>
            <a:r>
              <a:rPr lang="nl-NL" sz="4800" dirty="0"/>
              <a:t>Jij als organisator</a:t>
            </a:r>
          </a:p>
          <a:p>
            <a:r>
              <a:rPr lang="nl-NL" sz="4800" dirty="0"/>
              <a:t>Welke competenties heb je nodig als eventorganisator?</a:t>
            </a:r>
          </a:p>
          <a:p>
            <a:r>
              <a:rPr lang="nl-NL" sz="4800" dirty="0"/>
              <a:t>Ben jij competent genoeg als eventorganisator?</a:t>
            </a:r>
          </a:p>
          <a:p>
            <a:pPr marL="0" indent="0">
              <a:buNone/>
            </a:pPr>
            <a:endParaRPr lang="nl-NL" sz="3800" dirty="0"/>
          </a:p>
          <a:p>
            <a:endParaRPr lang="nl-NL" dirty="0"/>
          </a:p>
          <a:p>
            <a:endParaRPr lang="nl-NL" dirty="0"/>
          </a:p>
          <a:p>
            <a:endParaRPr lang="nl-NL" dirty="0"/>
          </a:p>
        </p:txBody>
      </p:sp>
      <p:sp>
        <p:nvSpPr>
          <p:cNvPr id="4" name="Tijdelijke aanduiding voor inhoud 3">
            <a:extLst>
              <a:ext uri="{FF2B5EF4-FFF2-40B4-BE49-F238E27FC236}">
                <a16:creationId xmlns:a16="http://schemas.microsoft.com/office/drawing/2014/main" id="{6EA957F9-5B53-439F-9FBF-EF5788B4DDA8}"/>
              </a:ext>
            </a:extLst>
          </p:cNvPr>
          <p:cNvSpPr>
            <a:spLocks noGrp="1"/>
          </p:cNvSpPr>
          <p:nvPr>
            <p:ph sz="half" idx="2"/>
          </p:nvPr>
        </p:nvSpPr>
        <p:spPr/>
        <p:txBody>
          <a:bodyPr>
            <a:normAutofit fontScale="32500" lnSpcReduction="20000"/>
          </a:bodyPr>
          <a:lstStyle/>
          <a:p>
            <a:pPr marL="0" indent="0">
              <a:buNone/>
            </a:pPr>
            <a:r>
              <a:rPr lang="nl-NL" sz="7200" dirty="0"/>
              <a:t>Inkijkexemplaar!</a:t>
            </a:r>
          </a:p>
          <a:p>
            <a:r>
              <a:rPr lang="nl-NL" sz="5600" dirty="0">
                <a:hlinkClick r:id="rId2"/>
              </a:rPr>
              <a:t>https://www.managementboek.nl/code/inkijkexemplaar/9789001868796/zo-organiseer-je-een-event-roel-grit.pdf</a:t>
            </a:r>
            <a:r>
              <a:rPr lang="nl-NL" sz="5600" dirty="0"/>
              <a:t> </a:t>
            </a:r>
          </a:p>
          <a:p>
            <a:r>
              <a:rPr lang="nl-NL" sz="5600" dirty="0"/>
              <a:t>Zoeken en bewaren in mapje om door te lezen voor je opdracht.</a:t>
            </a:r>
          </a:p>
          <a:p>
            <a:endParaRPr lang="nl-NL" sz="7200" dirty="0"/>
          </a:p>
          <a:p>
            <a:endParaRPr lang="nl-NL" sz="7200" dirty="0"/>
          </a:p>
          <a:p>
            <a:endParaRPr lang="nl-NL" sz="7200" dirty="0"/>
          </a:p>
          <a:p>
            <a:endParaRPr lang="nl-NL" sz="7200" dirty="0"/>
          </a:p>
          <a:p>
            <a:endParaRPr lang="nl-NL" sz="7200" dirty="0"/>
          </a:p>
          <a:p>
            <a:endParaRPr lang="nl-NL" dirty="0"/>
          </a:p>
        </p:txBody>
      </p:sp>
      <p:pic>
        <p:nvPicPr>
          <p:cNvPr id="5" name="Afbeelding 4">
            <a:extLst>
              <a:ext uri="{FF2B5EF4-FFF2-40B4-BE49-F238E27FC236}">
                <a16:creationId xmlns:a16="http://schemas.microsoft.com/office/drawing/2014/main" id="{3759CD6C-37B0-45E6-B712-06687C1E9FD5}"/>
              </a:ext>
            </a:extLst>
          </p:cNvPr>
          <p:cNvPicPr>
            <a:picLocks noChangeAspect="1"/>
          </p:cNvPicPr>
          <p:nvPr/>
        </p:nvPicPr>
        <p:blipFill>
          <a:blip r:embed="rId3"/>
          <a:stretch>
            <a:fillRect/>
          </a:stretch>
        </p:blipFill>
        <p:spPr>
          <a:xfrm>
            <a:off x="9925723" y="3517563"/>
            <a:ext cx="2266277" cy="3244896"/>
          </a:xfrm>
          <a:prstGeom prst="rect">
            <a:avLst/>
          </a:prstGeom>
        </p:spPr>
      </p:pic>
      <p:sp>
        <p:nvSpPr>
          <p:cNvPr id="6" name="Rechthoek 5">
            <a:extLst>
              <a:ext uri="{FF2B5EF4-FFF2-40B4-BE49-F238E27FC236}">
                <a16:creationId xmlns:a16="http://schemas.microsoft.com/office/drawing/2014/main" id="{6C37EADE-2F4E-4AB3-A2BC-E910CDEC267F}"/>
              </a:ext>
            </a:extLst>
          </p:cNvPr>
          <p:cNvSpPr/>
          <p:nvPr/>
        </p:nvSpPr>
        <p:spPr>
          <a:xfrm>
            <a:off x="5974813" y="3244334"/>
            <a:ext cx="242374" cy="369332"/>
          </a:xfrm>
          <a:prstGeom prst="rect">
            <a:avLst/>
          </a:prstGeom>
        </p:spPr>
        <p:txBody>
          <a:bodyPr wrap="none">
            <a:spAutoFit/>
          </a:bodyPr>
          <a:lstStyle/>
          <a:p>
            <a:r>
              <a:rPr lang="nl-NL" b="0" i="0" dirty="0">
                <a:solidFill>
                  <a:srgbClr val="000000"/>
                </a:solidFill>
                <a:effectLst/>
                <a:latin typeface="Times New Roman" panose="02020603050405020304" pitchFamily="18" charset="0"/>
              </a:rPr>
              <a:t> </a:t>
            </a:r>
            <a:endParaRPr lang="nl-NL" dirty="0"/>
          </a:p>
        </p:txBody>
      </p:sp>
    </p:spTree>
    <p:extLst>
      <p:ext uri="{BB962C8B-B14F-4D97-AF65-F5344CB8AC3E}">
        <p14:creationId xmlns:p14="http://schemas.microsoft.com/office/powerpoint/2010/main" val="85760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4BDE4E4-1CD3-4AFD-9DCD-9232D5101F4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Theorie: ‘Zo organiseer je een event’ van Roel Grit</a:t>
            </a:r>
          </a:p>
        </p:txBody>
      </p:sp>
      <p:sp>
        <p:nvSpPr>
          <p:cNvPr id="4" name="Tijdelijke aanduiding voor inhoud 3">
            <a:extLst>
              <a:ext uri="{FF2B5EF4-FFF2-40B4-BE49-F238E27FC236}">
                <a16:creationId xmlns:a16="http://schemas.microsoft.com/office/drawing/2014/main" id="{38748EF5-5491-4773-9975-7A3292874C9D}"/>
              </a:ext>
            </a:extLst>
          </p:cNvPr>
          <p:cNvSpPr>
            <a:spLocks noGrp="1"/>
          </p:cNvSpPr>
          <p:nvPr>
            <p:ph sz="half" idx="1"/>
          </p:nvPr>
        </p:nvSpPr>
        <p:spPr>
          <a:xfrm>
            <a:off x="643468" y="2638043"/>
            <a:ext cx="3363974" cy="3415623"/>
          </a:xfrm>
        </p:spPr>
        <p:txBody>
          <a:bodyPr vert="horz" lIns="91440" tIns="45720" rIns="91440" bIns="45720" rtlCol="0">
            <a:normAutofit/>
          </a:bodyPr>
          <a:lstStyle/>
          <a:p>
            <a:r>
              <a:rPr lang="en-US" sz="2000"/>
              <a:t>Wie zijn de betrokkenen?</a:t>
            </a:r>
          </a:p>
          <a:p>
            <a:r>
              <a:rPr lang="en-US" sz="2000"/>
              <a:t>Stakeholders: persoon, bedrijf of een groep mensen die direct en indirect betrokken zijn bij je evenement.</a:t>
            </a:r>
          </a:p>
        </p:txBody>
      </p:sp>
      <p:pic>
        <p:nvPicPr>
          <p:cNvPr id="6" name="Tijdelijke aanduiding voor inhoud 5" descr="Afbeelding met schermafbeelding&#10;&#10;Automatisch gegenereerde beschrijving">
            <a:extLst>
              <a:ext uri="{FF2B5EF4-FFF2-40B4-BE49-F238E27FC236}">
                <a16:creationId xmlns:a16="http://schemas.microsoft.com/office/drawing/2014/main" id="{FBAA28CC-C732-498B-9446-F688080E29D2}"/>
              </a:ext>
            </a:extLst>
          </p:cNvPr>
          <p:cNvPicPr>
            <a:picLocks noGrp="1" noChangeAspect="1"/>
          </p:cNvPicPr>
          <p:nvPr>
            <p:ph sz="half" idx="2"/>
          </p:nvPr>
        </p:nvPicPr>
        <p:blipFill rotWithShape="1">
          <a:blip r:embed="rId2"/>
          <a:srcRect l="4850" r="7237" b="1"/>
          <a:stretch/>
        </p:blipFill>
        <p:spPr>
          <a:xfrm>
            <a:off x="5932929" y="643467"/>
            <a:ext cx="4980436" cy="5410199"/>
          </a:xfrm>
          <a:prstGeom prst="rect">
            <a:avLst/>
          </a:prstGeom>
        </p:spPr>
      </p:pic>
    </p:spTree>
    <p:extLst>
      <p:ext uri="{BB962C8B-B14F-4D97-AF65-F5344CB8AC3E}">
        <p14:creationId xmlns:p14="http://schemas.microsoft.com/office/powerpoint/2010/main" val="39211241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72E20385-8294-4047-87EC-78219D89BE2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7883"/>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el 3">
            <a:extLst>
              <a:ext uri="{FF2B5EF4-FFF2-40B4-BE49-F238E27FC236}">
                <a16:creationId xmlns:a16="http://schemas.microsoft.com/office/drawing/2014/main" id="{E63233A3-5A4E-47EC-844D-4EA295C622C2}"/>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300" b="0" cap="all"/>
              <a:t>Waarover ga je een event organiseren?</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07D8E0EF-4C04-4D59-B63A-A59B6A8313DE}"/>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r>
              <a:rPr lang="en-US" sz="1800"/>
              <a:t>Je bepaalt zelf het onderwerp,</a:t>
            </a:r>
          </a:p>
          <a:p>
            <a:r>
              <a:rPr lang="en-US" sz="1800"/>
              <a:t>Een opdrachtgever bepaalt het onderwerp,</a:t>
            </a:r>
          </a:p>
          <a:p>
            <a:r>
              <a:rPr lang="en-US" sz="1800"/>
              <a:t>Je docent bepaalt het onderwerp,</a:t>
            </a:r>
          </a:p>
          <a:p>
            <a:r>
              <a:rPr lang="en-US" sz="1800"/>
              <a:t>Een event organiseren in je werk</a:t>
            </a:r>
          </a:p>
          <a:p>
            <a:endParaRPr lang="en-US" sz="1800"/>
          </a:p>
          <a:p>
            <a:r>
              <a:rPr lang="en-US" sz="1800" b="1"/>
              <a:t>Een echt event organiseren of eerst oefenen?</a:t>
            </a:r>
          </a:p>
        </p:txBody>
      </p:sp>
    </p:spTree>
    <p:extLst>
      <p:ext uri="{BB962C8B-B14F-4D97-AF65-F5344CB8AC3E}">
        <p14:creationId xmlns:p14="http://schemas.microsoft.com/office/powerpoint/2010/main" val="86822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EC7AC-35F3-40CF-88C1-062BE839BC44}"/>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2800"/>
              <a:t>Theorie uitleg Stap 1 uit: </a:t>
            </a:r>
            <a:br>
              <a:rPr lang="en-US" sz="2800"/>
            </a:br>
            <a:r>
              <a:rPr lang="en-US" sz="2800"/>
              <a:t>zo organiseer je een Event, Roel Grit </a:t>
            </a:r>
            <a:br>
              <a:rPr lang="en-US" sz="2800"/>
            </a:br>
            <a:endParaRPr lang="en-US" sz="2800"/>
          </a:p>
        </p:txBody>
      </p:sp>
      <p:cxnSp>
        <p:nvCxnSpPr>
          <p:cNvPr id="14"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AFA10AA-333B-46D1-8BF6-AF2A5D39EA03}"/>
              </a:ext>
            </a:extLst>
          </p:cNvPr>
          <p:cNvSpPr>
            <a:spLocks noGrp="1"/>
          </p:cNvSpPr>
          <p:nvPr>
            <p:ph sz="half" idx="1"/>
          </p:nvPr>
        </p:nvSpPr>
        <p:spPr>
          <a:xfrm>
            <a:off x="655321" y="2575034"/>
            <a:ext cx="5120113" cy="3462228"/>
          </a:xfrm>
        </p:spPr>
        <p:txBody>
          <a:bodyPr vert="horz" lIns="91440" tIns="45720" rIns="91440" bIns="45720" rtlCol="0">
            <a:normAutofit/>
          </a:bodyPr>
          <a:lstStyle/>
          <a:p>
            <a:pPr fontAlgn="base"/>
            <a:r>
              <a:rPr lang="en-US" sz="1800"/>
              <a:t>Door verslag te maken adhv Stap 1 uit: Zo organiseer je een event, Roel Grit.</a:t>
            </a:r>
          </a:p>
          <a:p>
            <a:pPr marL="0" fontAlgn="base"/>
            <a:r>
              <a:rPr lang="en-US" sz="1800" b="1"/>
              <a:t>Stap 1: Formuleer je idee</a:t>
            </a:r>
          </a:p>
          <a:p>
            <a:pPr fontAlgn="base"/>
            <a:r>
              <a:rPr lang="en-US" sz="1800"/>
              <a:t>Je formuleert je idee en zorgt dat je duidelijk beeld krijgt voor wie je een evenement wilt organiseren</a:t>
            </a:r>
          </a:p>
          <a:p>
            <a:pPr fontAlgn="base"/>
            <a:r>
              <a:rPr lang="en-US" sz="1800"/>
              <a:t>Deze stap is afgerond als je een voorlopige begroting en een programma hebt opgesteld</a:t>
            </a:r>
          </a:p>
          <a:p>
            <a:pPr fontAlgn="base"/>
            <a:r>
              <a:rPr lang="en-US" sz="1800"/>
              <a:t>Waarin hoofdlijnen zijn vastgelegd</a:t>
            </a:r>
          </a:p>
          <a:p>
            <a:pPr fontAlgn="base"/>
            <a:r>
              <a:rPr lang="en-US" sz="1800"/>
              <a:t>Wat, wie, welk tijdstip en welke plaats organiseren.</a:t>
            </a:r>
          </a:p>
          <a:p>
            <a:pPr fontAlgn="base"/>
            <a:endParaRPr lang="en-US" sz="1800"/>
          </a:p>
          <a:p>
            <a:pPr fontAlgn="base"/>
            <a:endParaRPr lang="en-US" sz="1800"/>
          </a:p>
          <a:p>
            <a:endParaRPr lang="en-US" sz="1800"/>
          </a:p>
        </p:txBody>
      </p:sp>
      <p:pic>
        <p:nvPicPr>
          <p:cNvPr id="5" name="Tijdelijke aanduiding voor inhoud 4">
            <a:extLst>
              <a:ext uri="{FF2B5EF4-FFF2-40B4-BE49-F238E27FC236}">
                <a16:creationId xmlns:a16="http://schemas.microsoft.com/office/drawing/2014/main" id="{9E56AB14-97EF-48C9-98AE-53FA739FDF6F}"/>
              </a:ext>
            </a:extLst>
          </p:cNvPr>
          <p:cNvPicPr>
            <a:picLocks noGrp="1" noChangeAspect="1"/>
          </p:cNvPicPr>
          <p:nvPr>
            <p:ph sz="half" idx="2"/>
          </p:nvPr>
        </p:nvPicPr>
        <p:blipFill rotWithShape="1">
          <a:blip r:embed="rId2"/>
          <a:srcRect t="1173" b="1708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1501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F4395-9692-48D1-9E91-FB5C4EA10D5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Stap 1: formuleer je idee</a:t>
            </a:r>
          </a:p>
        </p:txBody>
      </p:sp>
      <p:sp>
        <p:nvSpPr>
          <p:cNvPr id="3" name="Tijdelijke aanduiding voor inhoud 2">
            <a:extLst>
              <a:ext uri="{FF2B5EF4-FFF2-40B4-BE49-F238E27FC236}">
                <a16:creationId xmlns:a16="http://schemas.microsoft.com/office/drawing/2014/main" id="{5BD73141-E907-4CD5-A08C-9BC854FF8458}"/>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Wat is de aanleiding voor de organisatie van je evenement?</a:t>
            </a:r>
          </a:p>
          <a:p>
            <a:r>
              <a:rPr lang="en-US" sz="2000"/>
              <a:t>Wie gaat het organiseren?</a:t>
            </a:r>
          </a:p>
          <a:p>
            <a:r>
              <a:rPr lang="en-US" sz="2000"/>
              <a:t>Wie is je doelgroep (en)?</a:t>
            </a:r>
          </a:p>
          <a:p>
            <a:r>
              <a:rPr lang="en-US" sz="2000"/>
              <a:t>Wat wil je bereiken?</a:t>
            </a:r>
          </a:p>
          <a:p>
            <a:r>
              <a:rPr lang="en-US" sz="2000"/>
              <a:t>Wat is je thema?</a:t>
            </a:r>
          </a:p>
          <a:p>
            <a:r>
              <a:rPr lang="en-US" sz="2000"/>
              <a:t>Welke uitstraling moet je evenement hebben?</a:t>
            </a:r>
          </a:p>
          <a:p>
            <a:r>
              <a:rPr lang="en-US" sz="2000"/>
              <a:t>Wat voor een soort evenement ga je organiseren?</a:t>
            </a:r>
          </a:p>
          <a:p>
            <a:r>
              <a:rPr lang="en-US" sz="2000"/>
              <a:t>(blz 19 – 30 doornemen)_</a:t>
            </a:r>
          </a:p>
        </p:txBody>
      </p:sp>
      <p:pic>
        <p:nvPicPr>
          <p:cNvPr id="5" name="Tijdelijke aanduiding voor inhoud 4">
            <a:extLst>
              <a:ext uri="{FF2B5EF4-FFF2-40B4-BE49-F238E27FC236}">
                <a16:creationId xmlns:a16="http://schemas.microsoft.com/office/drawing/2014/main" id="{5CD7A606-463C-4DB5-AE6A-ADC59DEFD6E1}"/>
              </a:ext>
            </a:extLst>
          </p:cNvPr>
          <p:cNvPicPr>
            <a:picLocks noGrp="1" noChangeAspect="1"/>
          </p:cNvPicPr>
          <p:nvPr>
            <p:ph sz="half" idx="2"/>
          </p:nvPr>
        </p:nvPicPr>
        <p:blipFill rotWithShape="1">
          <a:blip r:embed="rId2"/>
          <a:srcRect l="412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E9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95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87D1A6-1D38-408C-A8C6-A3A583A8B782}"/>
              </a:ext>
            </a:extLst>
          </p:cNvPr>
          <p:cNvSpPr>
            <a:spLocks noGrp="1"/>
          </p:cNvSpPr>
          <p:nvPr>
            <p:ph type="title"/>
          </p:nvPr>
        </p:nvSpPr>
        <p:spPr>
          <a:xfrm>
            <a:off x="764949" y="3499076"/>
            <a:ext cx="6053558" cy="2424774"/>
          </a:xfrm>
        </p:spPr>
        <p:txBody>
          <a:bodyPr>
            <a:normAutofit/>
          </a:bodyPr>
          <a:lstStyle/>
          <a:p>
            <a:r>
              <a:rPr lang="nl-NL">
                <a:solidFill>
                  <a:srgbClr val="FFFFFF"/>
                </a:solidFill>
              </a:rPr>
              <a:t>Werken aan LA</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CD406A3-81F0-441F-B2F6-92D358F8D176}"/>
              </a:ext>
            </a:extLst>
          </p:cNvPr>
          <p:cNvSpPr>
            <a:spLocks noGrp="1"/>
          </p:cNvSpPr>
          <p:nvPr>
            <p:ph sz="half" idx="1"/>
          </p:nvPr>
        </p:nvSpPr>
        <p:spPr>
          <a:xfrm>
            <a:off x="4215161" y="356187"/>
            <a:ext cx="2878409" cy="1792281"/>
          </a:xfrm>
        </p:spPr>
        <p:txBody>
          <a:bodyPr anchor="ctr">
            <a:normAutofit/>
          </a:bodyPr>
          <a:lstStyle/>
          <a:p>
            <a:r>
              <a:rPr lang="nl-NL" sz="2000"/>
              <a:t>Einde van de les, per groep een update van de progressie!</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F42A4323-D493-4246-B6B8-BA44D4B1CEAA}"/>
              </a:ext>
            </a:extLst>
          </p:cNvPr>
          <p:cNvSpPr>
            <a:spLocks noGrp="1"/>
          </p:cNvSpPr>
          <p:nvPr>
            <p:ph sz="half" idx="2"/>
          </p:nvPr>
        </p:nvSpPr>
        <p:spPr>
          <a:xfrm>
            <a:off x="8386139" y="3143438"/>
            <a:ext cx="3474621" cy="2780412"/>
          </a:xfrm>
        </p:spPr>
        <p:txBody>
          <a:bodyPr anchor="ctr">
            <a:normAutofit/>
          </a:bodyPr>
          <a:lstStyle/>
          <a:p>
            <a:r>
              <a:rPr lang="nl-NL" sz="2000" dirty="0"/>
              <a:t>Let op! Deze week (vrijdag) af!</a:t>
            </a:r>
          </a:p>
          <a:p>
            <a:r>
              <a:rPr lang="nl-NL" sz="2000" dirty="0"/>
              <a:t>Minimale vereisten (</a:t>
            </a:r>
            <a:r>
              <a:rPr lang="nl-NL" sz="2000" dirty="0" err="1"/>
              <a:t>beoordelingsdoc</a:t>
            </a:r>
            <a:r>
              <a:rPr lang="nl-NL" sz="2000" dirty="0"/>
              <a:t>)</a:t>
            </a:r>
          </a:p>
          <a:p>
            <a:endParaRPr lang="nl-NL" sz="2000" dirty="0"/>
          </a:p>
        </p:txBody>
      </p:sp>
    </p:spTree>
    <p:extLst>
      <p:ext uri="{BB962C8B-B14F-4D97-AF65-F5344CB8AC3E}">
        <p14:creationId xmlns:p14="http://schemas.microsoft.com/office/powerpoint/2010/main" val="29945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950"/>
            <a:ext cx="12192000" cy="789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437882" y="1648497"/>
            <a:ext cx="11754118"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Presentatie </a:t>
            </a:r>
            <a:r>
              <a:rPr kumimoji="0" lang="nl-NL" sz="3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social</a:t>
            </a:r>
            <a:r>
              <a:rPr kumimoji="0" lang="nl-NL" sz="3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media en pers</a:t>
            </a:r>
            <a:endPar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Arial"/>
                <a:ea typeface="+mn-ea"/>
                <a:cs typeface="Arial"/>
              </a:rPr>
              <a:t>+ Customer </a:t>
            </a:r>
            <a:r>
              <a:rPr kumimoji="0" lang="nl-NL" sz="3600" b="0" i="0" u="none" strike="noStrike" kern="1200" cap="none" spc="0" normalizeH="0" baseline="0" noProof="0" dirty="0" err="1">
                <a:ln>
                  <a:noFill/>
                </a:ln>
                <a:solidFill>
                  <a:prstClr val="black"/>
                </a:solidFill>
                <a:effectLst/>
                <a:uLnTx/>
                <a:uFillTx/>
                <a:latin typeface="Arial"/>
                <a:ea typeface="+mn-ea"/>
                <a:cs typeface="Arial"/>
              </a:rPr>
              <a:t>journey</a:t>
            </a:r>
          </a:p>
        </p:txBody>
      </p:sp>
    </p:spTree>
    <p:extLst>
      <p:ext uri="{BB962C8B-B14F-4D97-AF65-F5344CB8AC3E}">
        <p14:creationId xmlns:p14="http://schemas.microsoft.com/office/powerpoint/2010/main" val="338777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Je uitleggen waarom je als vrijetijdsmanager verstand moet hebben van </a:t>
            </a:r>
            <a:r>
              <a:rPr lang="nl-NL" dirty="0" err="1"/>
              <a:t>social</a:t>
            </a:r>
            <a:r>
              <a:rPr lang="nl-NL" dirty="0"/>
              <a:t> media  en pers</a:t>
            </a:r>
          </a:p>
          <a:p>
            <a:r>
              <a:rPr lang="nl-NL" dirty="0"/>
              <a:t>Geschikte kanalen kiezen voor jullie evenement</a:t>
            </a:r>
          </a:p>
          <a:p>
            <a:r>
              <a:rPr lang="nl-NL" dirty="0"/>
              <a:t>Geschikte momenten bepalen voor jullie doelgroep</a:t>
            </a:r>
          </a:p>
          <a:p>
            <a:r>
              <a:rPr lang="nl-NL" dirty="0"/>
              <a:t>Goede voorbeelden van </a:t>
            </a:r>
            <a:r>
              <a:rPr lang="nl-NL" dirty="0" err="1"/>
              <a:t>social</a:t>
            </a:r>
            <a:r>
              <a:rPr lang="nl-NL" dirty="0"/>
              <a:t> media gebruik en inzet van pers aangeven</a:t>
            </a:r>
          </a:p>
        </p:txBody>
      </p:sp>
    </p:spTree>
    <p:extLst>
      <p:ext uri="{BB962C8B-B14F-4D97-AF65-F5344CB8AC3E}">
        <p14:creationId xmlns:p14="http://schemas.microsoft.com/office/powerpoint/2010/main" val="391263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Lesopbouw</a:t>
            </a:r>
          </a:p>
        </p:txBody>
      </p:sp>
      <p:sp>
        <p:nvSpPr>
          <p:cNvPr id="3" name="Tijdelijke aanduiding voor inhoud 2"/>
          <p:cNvSpPr>
            <a:spLocks noGrp="1"/>
          </p:cNvSpPr>
          <p:nvPr>
            <p:ph idx="1"/>
          </p:nvPr>
        </p:nvSpPr>
        <p:spPr/>
        <p:txBody>
          <a:bodyPr/>
          <a:lstStyle/>
          <a:p>
            <a:r>
              <a:rPr lang="nl-NL" dirty="0"/>
              <a:t>Wat is het?</a:t>
            </a:r>
          </a:p>
          <a:p>
            <a:r>
              <a:rPr lang="nl-NL" dirty="0"/>
              <a:t>Nut en noodzaak</a:t>
            </a:r>
          </a:p>
          <a:p>
            <a:r>
              <a:rPr lang="nl-NL" dirty="0"/>
              <a:t>In de aanloop naar een evenement</a:t>
            </a:r>
          </a:p>
          <a:p>
            <a:r>
              <a:rPr lang="nl-NL" dirty="0" err="1"/>
              <a:t>Social</a:t>
            </a:r>
            <a:r>
              <a:rPr lang="nl-NL" dirty="0"/>
              <a:t> media</a:t>
            </a:r>
          </a:p>
          <a:p>
            <a:r>
              <a:rPr lang="nl-NL" dirty="0"/>
              <a:t>Voorbeelden</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38602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Social</a:t>
            </a:r>
            <a:r>
              <a:rPr lang="nl-NL" dirty="0"/>
              <a:t> media &amp; pers</a:t>
            </a:r>
          </a:p>
        </p:txBody>
      </p:sp>
      <p:sp>
        <p:nvSpPr>
          <p:cNvPr id="3" name="Tijdelijke aanduiding voor inhoud 2"/>
          <p:cNvSpPr>
            <a:spLocks noGrp="1"/>
          </p:cNvSpPr>
          <p:nvPr>
            <p:ph idx="1"/>
          </p:nvPr>
        </p:nvSpPr>
        <p:spPr/>
        <p:txBody>
          <a:bodyPr/>
          <a:lstStyle/>
          <a:p>
            <a:r>
              <a:rPr lang="nl-NL" dirty="0"/>
              <a:t>Soms is een event pas geslaagd als je ermee in de media komt. </a:t>
            </a:r>
          </a:p>
          <a:p>
            <a:r>
              <a:rPr lang="nl-NL" dirty="0"/>
              <a:t>Kopen</a:t>
            </a:r>
          </a:p>
          <a:p>
            <a:r>
              <a:rPr lang="nl-NL" dirty="0"/>
              <a:t>Word-of-</a:t>
            </a:r>
            <a:r>
              <a:rPr lang="nl-NL" dirty="0" err="1"/>
              <a:t>mouth</a:t>
            </a:r>
            <a:endParaRPr lang="nl-NL" dirty="0"/>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19022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a:t>
            </a:r>
          </a:p>
        </p:txBody>
      </p:sp>
      <p:sp>
        <p:nvSpPr>
          <p:cNvPr id="3" name="Tijdelijke aanduiding voor inhoud 2"/>
          <p:cNvSpPr>
            <a:spLocks noGrp="1"/>
          </p:cNvSpPr>
          <p:nvPr>
            <p:ph idx="1"/>
          </p:nvPr>
        </p:nvSpPr>
        <p:spPr/>
        <p:txBody>
          <a:bodyPr>
            <a:normAutofit/>
          </a:bodyPr>
          <a:lstStyle/>
          <a:p>
            <a:r>
              <a:rPr lang="nl-NL" dirty="0"/>
              <a:t>Print media</a:t>
            </a:r>
          </a:p>
          <a:p>
            <a:r>
              <a:rPr lang="nl-NL" dirty="0"/>
              <a:t>Radio</a:t>
            </a:r>
          </a:p>
          <a:p>
            <a:r>
              <a:rPr lang="nl-NL" dirty="0"/>
              <a:t>Tv</a:t>
            </a:r>
          </a:p>
          <a:p>
            <a:r>
              <a:rPr lang="nl-NL" dirty="0"/>
              <a:t>Krant</a:t>
            </a:r>
          </a:p>
        </p:txBody>
      </p:sp>
    </p:spTree>
    <p:extLst>
      <p:ext uri="{BB962C8B-B14F-4D97-AF65-F5344CB8AC3E}">
        <p14:creationId xmlns:p14="http://schemas.microsoft.com/office/powerpoint/2010/main" val="136093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 </a:t>
            </a:r>
            <a:r>
              <a:rPr lang="nl-NL" dirty="0" err="1"/>
              <a:t>social</a:t>
            </a:r>
            <a:r>
              <a:rPr lang="nl-NL" dirty="0"/>
              <a:t> media</a:t>
            </a:r>
          </a:p>
        </p:txBody>
      </p:sp>
      <p:sp>
        <p:nvSpPr>
          <p:cNvPr id="3" name="Tijdelijke aanduiding voor inhoud 2"/>
          <p:cNvSpPr>
            <a:spLocks noGrp="1"/>
          </p:cNvSpPr>
          <p:nvPr>
            <p:ph idx="1"/>
          </p:nvPr>
        </p:nvSpPr>
        <p:spPr/>
        <p:txBody>
          <a:bodyPr>
            <a:normAutofit/>
          </a:bodyPr>
          <a:lstStyle/>
          <a:p>
            <a:r>
              <a:rPr lang="nl-NL" dirty="0"/>
              <a:t>Website</a:t>
            </a:r>
          </a:p>
          <a:p>
            <a:pPr lvl="1"/>
            <a:r>
              <a:rPr lang="nl-NL" dirty="0"/>
              <a:t>Registratiemodule</a:t>
            </a:r>
          </a:p>
          <a:p>
            <a:pPr lvl="1"/>
            <a:r>
              <a:rPr lang="nl-NL" dirty="0"/>
              <a:t>Informatie </a:t>
            </a:r>
          </a:p>
          <a:p>
            <a:pPr lvl="1"/>
            <a:r>
              <a:rPr lang="nl-NL" dirty="0" err="1"/>
              <a:t>Buzz</a:t>
            </a:r>
            <a:r>
              <a:rPr lang="nl-NL" dirty="0"/>
              <a:t> creëren</a:t>
            </a:r>
          </a:p>
          <a:p>
            <a:pPr lvl="1"/>
            <a:r>
              <a:rPr lang="nl-NL" dirty="0"/>
              <a:t>Interactie met doelgroep</a:t>
            </a:r>
          </a:p>
          <a:p>
            <a:pPr lvl="1"/>
            <a:r>
              <a:rPr lang="nl-NL" dirty="0"/>
              <a:t>Foto`s, video`s delen</a:t>
            </a:r>
          </a:p>
          <a:p>
            <a:r>
              <a:rPr lang="nl-NL" dirty="0"/>
              <a:t>Twitter</a:t>
            </a:r>
          </a:p>
          <a:p>
            <a:pPr lvl="1"/>
            <a:r>
              <a:rPr lang="nl-NL" dirty="0"/>
              <a:t>Hashtag</a:t>
            </a:r>
          </a:p>
        </p:txBody>
      </p:sp>
    </p:spTree>
    <p:extLst>
      <p:ext uri="{BB962C8B-B14F-4D97-AF65-F5344CB8AC3E}">
        <p14:creationId xmlns:p14="http://schemas.microsoft.com/office/powerpoint/2010/main" val="162543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 </a:t>
            </a:r>
            <a:r>
              <a:rPr lang="nl-NL" dirty="0" err="1"/>
              <a:t>social</a:t>
            </a:r>
            <a:r>
              <a:rPr lang="nl-NL" dirty="0"/>
              <a:t> media</a:t>
            </a:r>
          </a:p>
        </p:txBody>
      </p:sp>
      <p:sp>
        <p:nvSpPr>
          <p:cNvPr id="3" name="Tijdelijke aanduiding voor inhoud 2"/>
          <p:cNvSpPr>
            <a:spLocks noGrp="1"/>
          </p:cNvSpPr>
          <p:nvPr>
            <p:ph idx="1"/>
          </p:nvPr>
        </p:nvSpPr>
        <p:spPr>
          <a:xfrm>
            <a:off x="877825" y="1196753"/>
            <a:ext cx="10704576" cy="4929411"/>
          </a:xfrm>
        </p:spPr>
        <p:txBody>
          <a:bodyPr>
            <a:normAutofit/>
          </a:bodyPr>
          <a:lstStyle/>
          <a:p>
            <a:r>
              <a:rPr lang="nl-NL" dirty="0" err="1"/>
              <a:t>Linkedin</a:t>
            </a:r>
            <a:endParaRPr lang="nl-NL" dirty="0"/>
          </a:p>
          <a:p>
            <a:r>
              <a:rPr lang="nl-NL" dirty="0"/>
              <a:t>Facebook</a:t>
            </a:r>
          </a:p>
          <a:p>
            <a:r>
              <a:rPr lang="nl-NL" dirty="0"/>
              <a:t>Pinterest </a:t>
            </a:r>
          </a:p>
          <a:p>
            <a:r>
              <a:rPr lang="nl-NL" dirty="0"/>
              <a:t>Instagram</a:t>
            </a:r>
          </a:p>
          <a:p>
            <a:r>
              <a:rPr lang="nl-NL" dirty="0"/>
              <a:t>Snapchat</a:t>
            </a:r>
          </a:p>
          <a:p>
            <a:r>
              <a:rPr lang="nl-NL" dirty="0"/>
              <a:t>Etc.</a:t>
            </a:r>
          </a:p>
          <a:p>
            <a:endParaRPr lang="nl-NL" dirty="0"/>
          </a:p>
        </p:txBody>
      </p:sp>
      <p:graphicFrame>
        <p:nvGraphicFramePr>
          <p:cNvPr id="4" name="Tabel 3"/>
          <p:cNvGraphicFramePr>
            <a:graphicFrameLocks noGrp="1"/>
          </p:cNvGraphicFramePr>
          <p:nvPr/>
        </p:nvGraphicFramePr>
        <p:xfrm>
          <a:off x="5968032" y="2817314"/>
          <a:ext cx="5900880" cy="1107440"/>
        </p:xfrm>
        <a:graphic>
          <a:graphicData uri="http://schemas.openxmlformats.org/drawingml/2006/table">
            <a:tbl>
              <a:tblPr firstRow="1" bandRow="1">
                <a:tableStyleId>{5C22544A-7EE6-4342-B048-85BDC9FD1C3A}</a:tableStyleId>
              </a:tblPr>
              <a:tblGrid>
                <a:gridCol w="1219152">
                  <a:extLst>
                    <a:ext uri="{9D8B030D-6E8A-4147-A177-3AD203B41FA5}">
                      <a16:colId xmlns:a16="http://schemas.microsoft.com/office/drawing/2014/main" val="20000"/>
                    </a:ext>
                  </a:extLst>
                </a:gridCol>
                <a:gridCol w="1316736">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084832">
                  <a:extLst>
                    <a:ext uri="{9D8B030D-6E8A-4147-A177-3AD203B41FA5}">
                      <a16:colId xmlns:a16="http://schemas.microsoft.com/office/drawing/2014/main" val="20003"/>
                    </a:ext>
                  </a:extLst>
                </a:gridCol>
              </a:tblGrid>
              <a:tr h="341170">
                <a:tc>
                  <a:txBody>
                    <a:bodyPr/>
                    <a:lstStyle/>
                    <a:p>
                      <a:r>
                        <a:rPr lang="nl-NL" dirty="0"/>
                        <a:t>Update</a:t>
                      </a:r>
                    </a:p>
                  </a:txBody>
                  <a:tcPr/>
                </a:tc>
                <a:tc>
                  <a:txBody>
                    <a:bodyPr/>
                    <a:lstStyle/>
                    <a:p>
                      <a:r>
                        <a:rPr lang="nl-NL" dirty="0"/>
                        <a:t>Gepland op</a:t>
                      </a:r>
                    </a:p>
                  </a:txBody>
                  <a:tcPr/>
                </a:tc>
                <a:tc>
                  <a:txBody>
                    <a:bodyPr/>
                    <a:lstStyle/>
                    <a:p>
                      <a:r>
                        <a:rPr lang="nl-NL" dirty="0"/>
                        <a:t>Statistiek </a:t>
                      </a:r>
                    </a:p>
                  </a:txBody>
                  <a:tcPr/>
                </a:tc>
                <a:tc>
                  <a:txBody>
                    <a:bodyPr/>
                    <a:lstStyle/>
                    <a:p>
                      <a:r>
                        <a:rPr lang="nl-NL" dirty="0"/>
                        <a:t>Evt. opmerkingen</a:t>
                      </a:r>
                    </a:p>
                  </a:txBody>
                  <a:tcPr/>
                </a:tc>
                <a:extLst>
                  <a:ext uri="{0D108BD9-81ED-4DB2-BD59-A6C34878D82A}">
                    <a16:rowId xmlns:a16="http://schemas.microsoft.com/office/drawing/2014/main" val="10000"/>
                  </a:ext>
                </a:extLst>
              </a:tr>
              <a:tr h="370840">
                <a:tc>
                  <a:txBody>
                    <a:bodyPr/>
                    <a:lstStyle/>
                    <a:p>
                      <a:endParaRPr lang="nl-NL"/>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1"/>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47025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D5CBF-3399-4CD5-9E89-56F92911E6BF}">
  <ds:schemaRefs>
    <ds:schemaRef ds:uri="http://schemas.microsoft.com/sharepoint/v3/contenttype/forms"/>
  </ds:schemaRefs>
</ds:datastoreItem>
</file>

<file path=customXml/itemProps2.xml><?xml version="1.0" encoding="utf-8"?>
<ds:datastoreItem xmlns:ds="http://schemas.openxmlformats.org/officeDocument/2006/customXml" ds:itemID="{B624E8A9-4D7C-4A53-8441-EC8360F5DFA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1196477-B644-42B6-9FA2-548715A49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1292</Words>
  <Application>Microsoft Office PowerPoint</Application>
  <PresentationFormat>Breedbeeld</PresentationFormat>
  <Paragraphs>207</Paragraphs>
  <Slides>25</Slides>
  <Notes>10</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25</vt:i4>
      </vt:variant>
    </vt:vector>
  </HeadingPairs>
  <TitlesOfParts>
    <vt:vector size="32" baseType="lpstr">
      <vt:lpstr>Arial</vt:lpstr>
      <vt:lpstr>Calibri</vt:lpstr>
      <vt:lpstr>Calibri Light</vt:lpstr>
      <vt:lpstr>Times New Roman</vt:lpstr>
      <vt:lpstr>Kantoorthema</vt:lpstr>
      <vt:lpstr>1_Kantoorthema</vt:lpstr>
      <vt:lpstr>2_Kantoorthema</vt:lpstr>
      <vt:lpstr>P3 Lessen Vrijetijd</vt:lpstr>
      <vt:lpstr>Planning</vt:lpstr>
      <vt:lpstr>PowerPoint-presentatie</vt:lpstr>
      <vt:lpstr>Leerdoel</vt:lpstr>
      <vt:lpstr>Lesopbouw</vt:lpstr>
      <vt:lpstr>Social media &amp; pers</vt:lpstr>
      <vt:lpstr>In de aanloop naar een evenement</vt:lpstr>
      <vt:lpstr>In de aanloop naar een evenement, social media</vt:lpstr>
      <vt:lpstr>In de aanloop naar een evenement, social media</vt:lpstr>
      <vt:lpstr>PowerPoint-presentatie</vt:lpstr>
      <vt:lpstr>In de aanloop naar een evenement, social media</vt:lpstr>
      <vt:lpstr>Voorbeelden</vt:lpstr>
      <vt:lpstr>Voorbeelden</vt:lpstr>
      <vt:lpstr>Voorbeelden</vt:lpstr>
      <vt:lpstr>Do`s en don`ts</vt:lpstr>
      <vt:lpstr>Pers </vt:lpstr>
      <vt:lpstr>Leerdoel</vt:lpstr>
      <vt:lpstr>Customer Journey</vt:lpstr>
      <vt:lpstr>Customer Journey</vt:lpstr>
      <vt:lpstr>Theorie: ‘Zo organiseer je een event’ van Roel Grit</vt:lpstr>
      <vt:lpstr>Theorie: ‘Zo organiseer je een event’ van Roel Grit</vt:lpstr>
      <vt:lpstr>Waarover ga je een event organiseren?</vt:lpstr>
      <vt:lpstr>Theorie uitleg Stap 1 uit:  zo organiseer je een Event, Roel Grit  </vt:lpstr>
      <vt:lpstr>Stap 1: formuleer je idee</vt:lpstr>
      <vt:lpstr>Werken aan 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P3 Lessen Vrijetijd</dc:title>
  <dc:creator>Machiel Huizer</dc:creator>
  <cp:lastModifiedBy>Machiel Huizer</cp:lastModifiedBy>
  <cp:revision>2</cp:revision>
  <dcterms:created xsi:type="dcterms:W3CDTF">2020-02-17T11:04:58Z</dcterms:created>
  <dcterms:modified xsi:type="dcterms:W3CDTF">2020-02-17T11:08:40Z</dcterms:modified>
</cp:coreProperties>
</file>